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3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Relationship Id="rId3" Type="http://schemas.openxmlformats.org/officeDocument/2006/relationships/image" Target="../media/image53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1E3A8A"/>
              </a:gs>
              <a:gs pos="50000">
                <a:srgbClr val="1E40AF"/>
              </a:gs>
              <a:gs pos="100000">
                <a:srgbClr val="7C2D12"/>
              </a:gs>
            </a:gsLst>
            <a:lin scaled="0" ang="8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486262" y="1628775"/>
            <a:ext cx="1219169" cy="38100"/>
          </a:xfrm>
          <a:prstGeom prst="roundRect">
            <a:avLst>
              <a:gd name="adj" fmla="val 499950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2409764" y="1971675"/>
            <a:ext cx="7372165" cy="8572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5850"/>
              </a:lnSpc>
              <a:spcBef>
                <a:spcPts val="0"/>
              </a:spcBef>
              <a:spcAft>
                <a:spcPts val="1560"/>
              </a:spcAft>
            </a:pPr>
            <a:r>
              <a:rPr sz="4305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Triết học về con người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3866" y="3057525"/>
            <a:ext cx="1523961" cy="57150"/>
          </a:xfrm>
          <a:prstGeom prst="roundRect">
            <a:avLst>
              <a:gd name="adj" fmla="val 333300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495587" y="3419474"/>
            <a:ext cx="5200519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2730"/>
              </a:lnSpc>
              <a:spcBef>
                <a:spcPts val="0"/>
              </a:spcBef>
              <a:spcAft>
                <a:spcPts val="3120"/>
              </a:spcAft>
            </a:pPr>
            <a:r>
              <a:rPr sz="1674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Theo quan điểm của chủ nghĩa Mác - Lênin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76678" y="4276725"/>
            <a:ext cx="609584" cy="609600"/>
          </a:xfrm>
          <a:prstGeom prst="roundRect">
            <a:avLst>
              <a:gd name="adj" fmla="val 31246875"/>
            </a:avLst>
          </a:prstGeom>
          <a:solidFill>
            <a:srgbClr val="FFFFFF">
              <a:alpha val="20000"/>
            </a:srgbClr>
          </a:solidFill>
          <a:ln w="1651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029074" y="4464294"/>
            <a:ext cx="304792" cy="234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14777" y="4962525"/>
            <a:ext cx="533386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Tư duy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1055" y="4276725"/>
            <a:ext cx="609584" cy="609600"/>
          </a:xfrm>
          <a:prstGeom prst="roundRect">
            <a:avLst>
              <a:gd name="adj" fmla="val 31246875"/>
            </a:avLst>
          </a:prstGeom>
          <a:solidFill>
            <a:srgbClr val="FFFFFF">
              <a:alpha val="20000"/>
            </a:srgbClr>
          </a:solidFill>
          <a:ln w="1651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5943451" y="4499463"/>
            <a:ext cx="304792" cy="1641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48203" y="4962525"/>
            <a:ext cx="495287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Xã hội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05432" y="4276725"/>
            <a:ext cx="609584" cy="609600"/>
          </a:xfrm>
          <a:prstGeom prst="roundRect">
            <a:avLst>
              <a:gd name="adj" fmla="val 31246875"/>
            </a:avLst>
          </a:prstGeom>
          <a:solidFill>
            <a:srgbClr val="FFFFFF">
              <a:alpha val="20000"/>
            </a:srgbClr>
          </a:solidFill>
          <a:ln w="1651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857828" y="4473086"/>
            <a:ext cx="304792" cy="2168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24481" y="4962525"/>
            <a:ext cx="561960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Lịch sử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9584" y="3047999"/>
            <a:ext cx="76198" cy="457200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800079" y="3143250"/>
            <a:ext cx="1714457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GÓC ĐỘ SINH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84" y="3733799"/>
            <a:ext cx="10972525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1040"/>
              </a:spcAft>
            </a:pPr>
            <a:r>
              <a:rPr sz="2870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Cấu tạo não bộ đặc biệt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84" y="4457700"/>
            <a:ext cx="7315017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080"/>
              </a:spcAft>
            </a:pPr>
            <a:r>
              <a:rPr sz="1435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Di truyền tự nhiên cần thiết cho khả năng ngôn ngữ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584" y="5133975"/>
            <a:ext cx="1219169" cy="57150"/>
          </a:xfrm>
          <a:prstGeom prst="roundRect">
            <a:avLst>
              <a:gd name="adj" fmla="val 333300000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09584" y="5495924"/>
            <a:ext cx="10972525" cy="752475"/>
          </a:xfrm>
          <a:prstGeom prst="roundRect">
            <a:avLst>
              <a:gd name="adj" fmla="val 40506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299387" y="5806121"/>
            <a:ext cx="7524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52476" y="5738446"/>
            <a:ext cx="304792" cy="2579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9664" y="5686425"/>
            <a:ext cx="2124021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Di truyền tự nhiên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50000">
                <a:srgbClr val="000000">
                  <a:alpha val="25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9584" y="3047999"/>
            <a:ext cx="76198" cy="457200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800079" y="3143250"/>
            <a:ext cx="143823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GÓC ĐỘ XÃ HỘI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84" y="3733799"/>
            <a:ext cx="10972525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1040"/>
              </a:spcAft>
            </a:pPr>
            <a:r>
              <a:rPr sz="2870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Cần sống trong cộng đồng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84" y="4457700"/>
            <a:ext cx="7315017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080"/>
              </a:spcAft>
            </a:pPr>
            <a:r>
              <a:rPr sz="1435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Giao tiếp và giáo dục để phát triển ngôn ngữ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584" y="5133975"/>
            <a:ext cx="1219169" cy="57150"/>
          </a:xfrm>
          <a:prstGeom prst="roundRect">
            <a:avLst>
              <a:gd name="adj" fmla="val 333300000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09584" y="5495924"/>
            <a:ext cx="10972525" cy="752475"/>
          </a:xfrm>
          <a:prstGeom prst="roundRect">
            <a:avLst>
              <a:gd name="adj" fmla="val 40506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299387" y="5806121"/>
            <a:ext cx="75247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52476" y="5785338"/>
            <a:ext cx="304792" cy="1641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9664" y="5686425"/>
            <a:ext cx="2514537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Giao tiếp và giáo dục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A4D68">
                  <a:alpha val="90000"/>
                </a:srgbClr>
              </a:gs>
              <a:gs pos="50000">
                <a:srgbClr val="1284BA">
                  <a:alpha val="85000"/>
                </a:srgbClr>
              </a:gs>
              <a:gs pos="100000">
                <a:srgbClr val="667EEA">
                  <a:alpha val="80000"/>
                </a:srgbClr>
              </a:gs>
            </a:gsLst>
            <a:lin scaled="0" ang="8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181170" y="2571750"/>
            <a:ext cx="1428714" cy="1714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1700"/>
              </a:lnSpc>
              <a:spcBef>
                <a:spcPts val="0"/>
              </a:spcBef>
              <a:spcAft>
                <a:spcPts val="0"/>
              </a:spcAft>
            </a:pPr>
            <a:r>
              <a:rPr sz="10764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III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5942" y="4362450"/>
            <a:ext cx="1219169" cy="76200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029074" y="2381250"/>
            <a:ext cx="6400639" cy="100012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380"/>
              </a:lnSpc>
              <a:spcBef>
                <a:spcPts val="0"/>
              </a:spcBef>
              <a:spcAft>
                <a:spcPts val="2080"/>
              </a:spcAft>
            </a:pPr>
            <a:r>
              <a:rPr sz="2511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So sánh quan điểm của triết học Mác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29074" y="3686175"/>
            <a:ext cx="1523961" cy="57150"/>
          </a:xfrm>
          <a:prstGeom prst="roundRect">
            <a:avLst>
              <a:gd name="adj" fmla="val 333300000"/>
            </a:avLst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5029074" y="4048124"/>
            <a:ext cx="6400639" cy="43814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925"/>
              </a:lnSpc>
              <a:spcBef>
                <a:spcPts val="0"/>
              </a:spcBef>
              <a:spcAft>
                <a:spcPts val="0"/>
              </a:spcAft>
            </a:pPr>
            <a:r>
              <a:rPr sz="1674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với các chủ nghĩa triết học khác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A4D68">
                  <a:alpha val="85000"/>
                </a:srgbClr>
              </a:gs>
              <a:gs pos="50000">
                <a:srgbClr val="1284BA">
                  <a:alpha val="80000"/>
                </a:srgbClr>
              </a:gs>
              <a:gs pos="100000">
                <a:srgbClr val="1E5A7A">
                  <a:alpha val="75000"/>
                </a:srgbClr>
              </a:gs>
            </a:gsLst>
            <a:lin scaled="0" ang="8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61980" y="1733550"/>
            <a:ext cx="76198" cy="533399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52476" y="1866899"/>
            <a:ext cx="819129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PHẦN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80" y="2571750"/>
            <a:ext cx="10667733" cy="69532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4680"/>
              </a:lnSpc>
              <a:spcBef>
                <a:spcPts val="0"/>
              </a:spcBef>
              <a:spcAft>
                <a:spcPts val="2080"/>
              </a:spcAft>
            </a:pPr>
            <a:r>
              <a:rPr sz="3468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Triết học Mác-Lênin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1980" y="3562349"/>
            <a:ext cx="1523961" cy="57150"/>
          </a:xfrm>
          <a:prstGeom prst="roundRect">
            <a:avLst>
              <a:gd name="adj" fmla="val 333300000"/>
            </a:avLst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761980" y="4000500"/>
            <a:ext cx="5714857" cy="1123949"/>
          </a:xfrm>
          <a:prstGeom prst="roundRect">
            <a:avLst>
              <a:gd name="adj" fmla="val 27118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266046" y="4496434"/>
            <a:ext cx="112394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181070" y="4408761"/>
            <a:ext cx="342891" cy="307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6358" y="4229100"/>
            <a:ext cx="4419489" cy="666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Quan niệm toàn diện và biện chứng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584" y="114300"/>
            <a:ext cx="3990875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III) Chủ nghĩa duy tâm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81070" y="1352549"/>
            <a:ext cx="4952876" cy="495299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3790855" y="5943600"/>
            <a:ext cx="2495487" cy="514350"/>
          </a:xfrm>
          <a:prstGeom prst="roundRect">
            <a:avLst>
              <a:gd name="adj" fmla="val 44444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3599720" y="6134735"/>
            <a:ext cx="5143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4057548" y="6121717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2340" y="6057900"/>
            <a:ext cx="1695407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Tinh thần &amp; Ý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809" y="2486025"/>
            <a:ext cx="4267093" cy="68580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2275"/>
              </a:lnSpc>
              <a:spcBef>
                <a:spcPts val="0"/>
              </a:spcBef>
              <a:spcAft>
                <a:spcPts val="1560"/>
              </a:spcAft>
            </a:pPr>
            <a:r>
              <a:rPr sz="1315" b="0">
                <a:solidFill>
                  <a:srgbClr val="6B7280"/>
                </a:solidFill>
                <a:latin typeface="MiSans"/>
                <a:rFonts ascii="MiSans" hAnsi="MiSans" eastAsia="MiSans" cs="MiSans"/>
              </a:rPr>
              <a:t>Tinh thần, ý thức, linh hồn quyết định bản chất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19809" y="3390899"/>
            <a:ext cx="761980" cy="38100"/>
          </a:xfrm>
          <a:prstGeom prst="roundRect">
            <a:avLst>
              <a:gd name="adj" fmla="val 499950000"/>
            </a:avLst>
          </a:prstGeom>
          <a:solidFill>
            <a:srgbClr val="1284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7619809" y="3733799"/>
            <a:ext cx="380990" cy="380999"/>
          </a:xfrm>
          <a:prstGeom prst="roundRect">
            <a:avLst>
              <a:gd name="adj" fmla="val 40000"/>
            </a:avLst>
          </a:prstGeom>
          <a:solidFill>
            <a:srgbClr val="1284BA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7696007" y="3835717"/>
            <a:ext cx="228594" cy="177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15097" y="3752849"/>
            <a:ext cx="1038199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Tinh thần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19809" y="4267199"/>
            <a:ext cx="380990" cy="380999"/>
          </a:xfrm>
          <a:prstGeom prst="roundRect">
            <a:avLst>
              <a:gd name="adj" fmla="val 40000"/>
            </a:avLst>
          </a:prstGeom>
          <a:solidFill>
            <a:srgbClr val="1284BA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7696007" y="4380547"/>
            <a:ext cx="228594" cy="1543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15097" y="4286250"/>
            <a:ext cx="704832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Ý thức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19809" y="4800600"/>
            <a:ext cx="380990" cy="380999"/>
          </a:xfrm>
          <a:prstGeom prst="roundRect">
            <a:avLst>
              <a:gd name="adj" fmla="val 40000"/>
            </a:avLst>
          </a:prstGeom>
          <a:solidFill>
            <a:srgbClr val="1284BA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6">
            <a:alphaModFix amt="100000"/>
          </a:blip>
          <a:stretch>
            <a:fillRect/>
          </a:stretch>
        </p:blipFill>
        <p:spPr>
          <a:xfrm>
            <a:off x="7696007" y="4882515"/>
            <a:ext cx="228594" cy="2171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15097" y="4819650"/>
            <a:ext cx="962000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Linh hồn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584" y="114300"/>
            <a:ext cx="5657708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III) Chủ nghĩa duy vật siêu hình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09625"/>
            <a:ext cx="4876678" cy="6048375"/>
          </a:xfrm>
          <a:prstGeom prst="rect">
            <a:avLst/>
          </a:prstGeom>
          <a:gradFill rotWithShape="1">
            <a:gsLst>
              <a:gs pos="0">
                <a:srgbClr val="F0F8FF"/>
              </a:gs>
              <a:gs pos="100000">
                <a:srgbClr val="E3F2FD"/>
              </a:gs>
            </a:gsLst>
            <a:lin scaled="0" ang="8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457188" y="1543050"/>
            <a:ext cx="3962300" cy="4572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333866" y="2590799"/>
            <a:ext cx="6400639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2080"/>
              </a:spcAft>
            </a:pPr>
            <a:r>
              <a:rPr sz="1435" b="0">
                <a:solidFill>
                  <a:srgbClr val="6B7280"/>
                </a:solidFill>
                <a:latin typeface="MiSans"/>
                <a:rFonts ascii="MiSans" hAnsi="MiSans" eastAsia="MiSans" cs="MiSans"/>
              </a:rPr>
              <a:t>Thực thể sinh học thuần túy, bản chất cố định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3866" y="3276599"/>
            <a:ext cx="914377" cy="57150"/>
          </a:xfrm>
          <a:prstGeom prst="roundRect">
            <a:avLst>
              <a:gd name="adj" fmla="val 333300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333866" y="3714750"/>
            <a:ext cx="3086022" cy="1362075"/>
          </a:xfrm>
          <a:prstGeom prst="roundRect">
            <a:avLst>
              <a:gd name="adj" fmla="val 16783"/>
            </a:avLst>
          </a:prstGeom>
          <a:solidFill>
            <a:srgbClr val="FFFFFF"/>
          </a:solidFill>
          <a:ln w="16510">
            <a:solidFill>
              <a:srgbClr val="1284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686382" y="3999607"/>
            <a:ext cx="380990" cy="3065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1590" y="4457700"/>
            <a:ext cx="990575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Vật chất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648483" y="3714750"/>
            <a:ext cx="3086022" cy="1362075"/>
          </a:xfrm>
          <a:prstGeom prst="roundRect">
            <a:avLst>
              <a:gd name="adj" fmla="val 16783"/>
            </a:avLst>
          </a:prstGeom>
          <a:solidFill>
            <a:srgbClr val="FFFFFF"/>
          </a:solidFill>
          <a:ln w="16510">
            <a:solidFill>
              <a:srgbClr val="1284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10000999" y="3992165"/>
            <a:ext cx="380990" cy="3214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29494" y="4457700"/>
            <a:ext cx="1933526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ctr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Cỗ máy tự nhiên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584" y="114300"/>
            <a:ext cx="4124221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III) Quan niệm tôn giáo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62180" y="1447800"/>
            <a:ext cx="6667333" cy="47625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61980" y="1762125"/>
            <a:ext cx="2285942" cy="790574"/>
          </a:xfrm>
          <a:prstGeom prst="roundRect">
            <a:avLst>
              <a:gd name="adj" fmla="val 28915"/>
            </a:avLst>
          </a:prstGeom>
          <a:solidFill>
            <a:srgbClr val="FFFFFF">
              <a:alpha val="95000"/>
            </a:srgbClr>
          </a:solidFill>
          <a:ln w="16510">
            <a:solidFill>
              <a:srgbClr val="FF86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71525" y="2009042"/>
            <a:ext cx="304792" cy="287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0615" y="1971675"/>
            <a:ext cx="1285842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Thượng đế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3771" y="1762125"/>
            <a:ext cx="2285942" cy="790574"/>
          </a:xfrm>
          <a:prstGeom prst="roundRect">
            <a:avLst>
              <a:gd name="adj" fmla="val 28915"/>
            </a:avLst>
          </a:prstGeom>
          <a:solidFill>
            <a:srgbClr val="FFFFFF">
              <a:alpha val="95000"/>
            </a:srgbClr>
          </a:solidFill>
          <a:ln w="16510">
            <a:solidFill>
              <a:srgbClr val="FF86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353316" y="2032488"/>
            <a:ext cx="304792" cy="2403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2405" y="1971675"/>
            <a:ext cx="1047723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Linh hồn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52876" y="5305425"/>
            <a:ext cx="2285942" cy="790574"/>
          </a:xfrm>
          <a:prstGeom prst="roundRect">
            <a:avLst>
              <a:gd name="adj" fmla="val 28915"/>
            </a:avLst>
          </a:prstGeom>
          <a:solidFill>
            <a:srgbClr val="FFFFFF">
              <a:alpha val="95000"/>
            </a:srgbClr>
          </a:solidFill>
          <a:ln w="16510">
            <a:solidFill>
              <a:srgbClr val="FF86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5162420" y="5587511"/>
            <a:ext cx="304792" cy="216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81510" y="5514975"/>
            <a:ext cx="1114397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Thần linh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133446" y="2476499"/>
            <a:ext cx="1800179" cy="19049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3000"/>
              </a:lnSpc>
              <a:spcBef>
                <a:spcPts val="0"/>
              </a:spcBef>
              <a:spcAft>
                <a:spcPts val="0"/>
              </a:spcAft>
            </a:pPr>
            <a:r>
              <a:rPr sz="11960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073" y="1943100"/>
            <a:ext cx="7362640" cy="619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4225"/>
              </a:lnSpc>
              <a:spcBef>
                <a:spcPts val="0"/>
              </a:spcBef>
              <a:spcAft>
                <a:spcPts val="1560"/>
              </a:spcAft>
            </a:pPr>
            <a:r>
              <a:rPr sz="3109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Sơ đồ tư duy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67073" y="2790824"/>
            <a:ext cx="1219169" cy="57150"/>
          </a:xfrm>
          <a:prstGeom prst="roundRect">
            <a:avLst>
              <a:gd name="adj" fmla="val 333300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4067073" y="3152775"/>
            <a:ext cx="7362640" cy="4667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120"/>
              </a:lnSpc>
              <a:spcBef>
                <a:spcPts val="0"/>
              </a:spcBef>
              <a:spcAft>
                <a:spcPts val="3120"/>
              </a:spcAft>
            </a:pPr>
            <a:r>
              <a:rPr sz="1794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Tổng kết nội dung về con người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7073" y="4305300"/>
            <a:ext cx="609584" cy="609600"/>
          </a:xfrm>
          <a:prstGeom prst="roundRect">
            <a:avLst>
              <a:gd name="adj" fmla="val 31246875"/>
            </a:avLst>
          </a:prstGeom>
          <a:solidFill>
            <a:srgbClr val="1284BA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4200419" y="4477078"/>
            <a:ext cx="342891" cy="266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9054" y="4438649"/>
            <a:ext cx="4543311" cy="3429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6B7280"/>
                </a:solidFill>
                <a:latin typeface="MiSans"/>
                <a:rFonts ascii="MiSans" hAnsi="MiSans" eastAsia="MiSans" cs="MiSans"/>
              </a:rPr>
              <a:t>Tổng quan triết học Mác-Lênin về con người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FEFEFE"/>
            </a:gs>
            <a:gs pos="100000">
              <a:srgbClr val="F0F8FF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761980" y="1352549"/>
            <a:ext cx="5791055" cy="15239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5200"/>
              </a:lnSpc>
              <a:spcBef>
                <a:spcPts val="0"/>
              </a:spcBef>
              <a:spcAft>
                <a:spcPts val="1560"/>
              </a:spcAft>
            </a:pPr>
            <a:r>
              <a:rPr sz="3827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Con người &amp; Lịch sử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1980" y="3105149"/>
            <a:ext cx="1523961" cy="76200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1980" y="3486150"/>
            <a:ext cx="5791055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3120"/>
              </a:spcAft>
            </a:pPr>
            <a:r>
              <a:rPr sz="1554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Vừa là sản phẩm, vừa là chủ thể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7703" y="4343400"/>
            <a:ext cx="761980" cy="761999"/>
          </a:xfrm>
          <a:prstGeom prst="roundRect">
            <a:avLst>
              <a:gd name="adj" fmla="val 24997500"/>
            </a:avLst>
          </a:prstGeom>
          <a:solidFill>
            <a:srgbClr val="1284BA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1038199" y="4578548"/>
            <a:ext cx="380990" cy="2917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980" y="5219700"/>
            <a:ext cx="933426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74151"/>
                </a:solidFill>
                <a:latin typeface="MiSans"/>
                <a:rFonts ascii="MiSans" hAnsi="MiSans" eastAsia="MiSans" cs="MiSans"/>
              </a:rPr>
              <a:t>Sản phẩm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924001" y="4765006"/>
            <a:ext cx="457188" cy="3188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09784" y="4343400"/>
            <a:ext cx="761980" cy="761999"/>
          </a:xfrm>
          <a:prstGeom prst="roundRect">
            <a:avLst>
              <a:gd name="adj" fmla="val 24997500"/>
            </a:avLst>
          </a:prstGeom>
          <a:solidFill>
            <a:srgbClr val="1284BA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2800279" y="4578548"/>
            <a:ext cx="380990" cy="2917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8834" y="5219700"/>
            <a:ext cx="723881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74151"/>
                </a:solidFill>
                <a:latin typeface="MiSans"/>
                <a:rFonts ascii="MiSans" hAnsi="MiSans" eastAsia="MiSans" cs="MiSans"/>
              </a:rPr>
              <a:t>Chủ thể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9809" y="809625"/>
            <a:ext cx="3962300" cy="523874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391215" y="5762625"/>
            <a:ext cx="2028774" cy="514350"/>
          </a:xfrm>
          <a:prstGeom prst="roundRect">
            <a:avLst>
              <a:gd name="adj" fmla="val 44444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7200080" y="5953760"/>
            <a:ext cx="51435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657908" y="5915025"/>
            <a:ext cx="1533486" cy="2095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Tiến trình lịch sử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0000">
                  <a:alpha val="85000"/>
                </a:srgbClr>
              </a:gs>
              <a:gs pos="5000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1980" y="3733799"/>
            <a:ext cx="10667733" cy="666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4550"/>
              </a:lnSpc>
              <a:spcBef>
                <a:spcPts val="0"/>
              </a:spcBef>
              <a:spcAft>
                <a:spcPts val="2080"/>
              </a:spcAft>
            </a:pPr>
            <a:r>
              <a:rPr sz="3348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Sản phẩm của lịch sử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1980" y="4705350"/>
            <a:ext cx="1523961" cy="76200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761980" y="5162550"/>
            <a:ext cx="8534186" cy="933449"/>
          </a:xfrm>
          <a:prstGeom prst="roundRect">
            <a:avLst>
              <a:gd name="adj" fmla="val 32653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361296" y="5563234"/>
            <a:ext cx="93344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181070" y="5495329"/>
            <a:ext cx="380990" cy="2678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556" y="5429250"/>
            <a:ext cx="5029074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Lịch sử sản xuất ra con người như thế nào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0A4D68"/>
            </a:gs>
            <a:gs pos="50000">
              <a:srgbClr val="1284BA"/>
            </a:gs>
            <a:gs pos="100000">
              <a:srgbClr val="FF862F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657408" y="2571750"/>
            <a:ext cx="476238" cy="1714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1700"/>
              </a:lnSpc>
              <a:spcBef>
                <a:spcPts val="0"/>
              </a:spcBef>
              <a:spcAft>
                <a:spcPts val="0"/>
              </a:spcAft>
            </a:pPr>
            <a:r>
              <a:rPr sz="10764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074" y="1933574"/>
            <a:ext cx="6400639" cy="11430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1560"/>
              </a:spcAft>
            </a:pPr>
            <a:r>
              <a:rPr sz="2870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Định nghĩa con người theo quan điểm Mác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29074" y="3305174"/>
            <a:ext cx="1219169" cy="57150"/>
          </a:xfrm>
          <a:prstGeom prst="roundRect">
            <a:avLst>
              <a:gd name="adj" fmla="val 333300000"/>
            </a:avLst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029074" y="3590924"/>
            <a:ext cx="6400639" cy="4952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380"/>
              </a:lnSpc>
              <a:spcBef>
                <a:spcPts val="0"/>
              </a:spcBef>
              <a:spcAft>
                <a:spcPts val="0"/>
              </a:spcAft>
            </a:pPr>
            <a:r>
              <a:rPr sz="1913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+ Bản chất con người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9074" y="4467224"/>
            <a:ext cx="457188" cy="457200"/>
          </a:xfrm>
          <a:prstGeom prst="roundRect">
            <a:avLst>
              <a:gd name="adj" fmla="val 33333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5143371" y="4607242"/>
            <a:ext cx="228594" cy="1771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638659" y="4467224"/>
            <a:ext cx="457188" cy="457200"/>
          </a:xfrm>
          <a:prstGeom prst="roundRect">
            <a:avLst>
              <a:gd name="adj" fmla="val 33333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5752956" y="4632960"/>
            <a:ext cx="228594" cy="12572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248243" y="4467224"/>
            <a:ext cx="457188" cy="457200"/>
          </a:xfrm>
          <a:prstGeom prst="roundRect">
            <a:avLst>
              <a:gd name="adj" fmla="val 33333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362540" y="4607242"/>
            <a:ext cx="228594" cy="1771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0000">
                  <a:alpha val="80000"/>
                </a:srgbClr>
              </a:gs>
              <a:gs pos="5000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1980" y="3733799"/>
            <a:ext cx="10667733" cy="666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4550"/>
              </a:lnSpc>
              <a:spcBef>
                <a:spcPts val="0"/>
              </a:spcBef>
              <a:spcAft>
                <a:spcPts val="2080"/>
              </a:spcAft>
            </a:pPr>
            <a:r>
              <a:rPr sz="3348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Chủ thể của lịch sử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1980" y="4705350"/>
            <a:ext cx="1523961" cy="76200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761980" y="5162550"/>
            <a:ext cx="8534186" cy="933449"/>
          </a:xfrm>
          <a:prstGeom prst="roundRect">
            <a:avLst>
              <a:gd name="adj" fmla="val 32653"/>
            </a:avLst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361296" y="5563234"/>
            <a:ext cx="93344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1181070" y="5483423"/>
            <a:ext cx="380990" cy="2917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556" y="5429250"/>
            <a:ext cx="4048023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Con người làm ra lịch sử của mình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gradFill rotWithShape="1">
          <a:gsLst>
            <a:gs pos="0">
              <a:srgbClr val="FEFEFE"/>
            </a:gs>
            <a:gs pos="100000">
              <a:srgbClr val="F0F8FF"/>
            </a:gs>
          </a:gsLst>
          <a:lin scaled="0" ang="81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584" y="114300"/>
            <a:ext cx="2905052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IV) Sơ đồ tư duy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581510" y="3714750"/>
            <a:ext cx="1038199" cy="2286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5581510" y="3714750"/>
            <a:ext cx="1038199" cy="228600"/>
          </a:xfrm>
          <a:prstGeom prst="roundRect">
            <a:avLst>
              <a:gd name="adj" fmla="val 133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t>Image failed to load:</a:t>
            </a:r>
          </a:p>
          <a:p>
            <a:r>
              <a:t>https://z-cdn-media.chatglm.cn/files/7c870fa1-ebf5...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584" y="114300"/>
            <a:ext cx="5943451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I) Con người là thực thể sinh học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792" y="1219200"/>
            <a:ext cx="7924601" cy="523874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8838979" y="1438274"/>
            <a:ext cx="2743131" cy="1666874"/>
          </a:xfrm>
          <a:prstGeom prst="roundRect">
            <a:avLst>
              <a:gd name="adj" fmla="val 13714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8071582" y="2205671"/>
            <a:ext cx="1666874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9105672" y="1710836"/>
            <a:ext cx="304792" cy="216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4761" y="1666874"/>
            <a:ext cx="1828754" cy="619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Tiến hóa tự nhiên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24761" y="2362199"/>
            <a:ext cx="1828754" cy="514350"/>
          </a:xfrm>
          <a:prstGeom prst="rect">
            <a:avLst/>
          </a:prstGeom>
          <a:noFill/>
        </p:spPr>
        <p:txBody>
          <a:bodyPr wrap="square" anchor="ctr" lIns="73152" rIns="73152" tIns="54864" bIns="54864">
            <a:spAutoFit/>
          </a:bodyPr>
          <a:lstStyle/>
          <a:p>
            <a:pPr algn="l">
              <a:lnSpc>
                <a:spcPts val="1755"/>
              </a:lnSpc>
              <a:spcBef>
                <a:spcPts val="520"/>
              </a:spcBef>
              <a:spcAft>
                <a:spcPts val="0"/>
              </a:spcAft>
            </a:pPr>
            <a:r>
              <a:rPr sz="1076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Sản phẩm của giới tự nhiên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838979" y="3409950"/>
            <a:ext cx="2743131" cy="1104900"/>
          </a:xfrm>
          <a:prstGeom prst="roundRect">
            <a:avLst>
              <a:gd name="adj" fmla="val 20689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 Same Side Corner Rectangle 9"/>
          <p:cNvSpPr/>
          <p:nvPr/>
        </p:nvSpPr>
        <p:spPr>
          <a:xfrm rot="16200000">
            <a:off x="8352569" y="3896360"/>
            <a:ext cx="110490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9105672" y="3667857"/>
            <a:ext cx="304792" cy="246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24761" y="3638550"/>
            <a:ext cx="1571585" cy="31432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Động vật cao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24761" y="4029075"/>
            <a:ext cx="1571585" cy="2571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755"/>
              </a:lnSpc>
              <a:spcBef>
                <a:spcPts val="520"/>
              </a:spcBef>
              <a:spcAft>
                <a:spcPts val="0"/>
              </a:spcAft>
            </a:pPr>
            <a:r>
              <a:rPr sz="1076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Tổ chức phức tạp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38979" y="4819650"/>
            <a:ext cx="2743131" cy="1409699"/>
          </a:xfrm>
          <a:prstGeom prst="roundRect">
            <a:avLst>
              <a:gd name="adj" fmla="val 1621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 Same Side Corner Rectangle 14"/>
          <p:cNvSpPr/>
          <p:nvPr/>
        </p:nvSpPr>
        <p:spPr>
          <a:xfrm rot="16200000">
            <a:off x="8200170" y="5458459"/>
            <a:ext cx="1409699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105672" y="5071696"/>
            <a:ext cx="304792" cy="2579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24761" y="5048250"/>
            <a:ext cx="1828754" cy="619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Quy luật sinh học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24761" y="5743575"/>
            <a:ext cx="1828754" cy="2571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755"/>
              </a:lnSpc>
              <a:spcBef>
                <a:spcPts val="520"/>
              </a:spcBef>
              <a:spcAft>
                <a:spcPts val="0"/>
              </a:spcAft>
            </a:pPr>
            <a:r>
              <a:rPr sz="1076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Bản năng sinh tồn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761980" y="3752849"/>
            <a:ext cx="57148" cy="609600"/>
          </a:xfrm>
          <a:prstGeom prst="roundRect">
            <a:avLst>
              <a:gd name="adj" fmla="val 333300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33426" y="3924299"/>
            <a:ext cx="1904952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GÓC ĐỘ SINH HỌC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980" y="4514850"/>
            <a:ext cx="10667733" cy="7619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5200"/>
              </a:lnSpc>
              <a:spcBef>
                <a:spcPts val="0"/>
              </a:spcBef>
              <a:spcAft>
                <a:spcPts val="1560"/>
              </a:spcAft>
            </a:pPr>
            <a:r>
              <a:rPr sz="3827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Tiến hóa tự nhiên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80" y="5505450"/>
            <a:ext cx="10667733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2080"/>
              </a:spcAft>
            </a:pPr>
            <a:r>
              <a:rPr sz="1554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Con người là sản phẩm cao nhất của quá trình tiến hóa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1980" y="6210299"/>
            <a:ext cx="1219169" cy="38100"/>
          </a:xfrm>
          <a:prstGeom prst="roundRect">
            <a:avLst>
              <a:gd name="adj" fmla="val 499950000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6095847" cy="6858000"/>
          </a:xfrm>
          <a:prstGeom prst="rect">
            <a:avLst/>
          </a:prstGeom>
          <a:gradFill rotWithShape="1">
            <a:gsLst>
              <a:gs pos="0">
                <a:srgbClr val="0A4D68"/>
              </a:gs>
              <a:gs pos="100000">
                <a:srgbClr val="1284BA"/>
              </a:gs>
            </a:gsLst>
            <a:lin scaled="0" ang="8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457188" y="809625"/>
            <a:ext cx="5181470" cy="523874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6095847" y="0"/>
            <a:ext cx="6095847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6705432" y="1323974"/>
            <a:ext cx="4876678" cy="100012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380"/>
              </a:lnSpc>
              <a:spcBef>
                <a:spcPts val="0"/>
              </a:spcBef>
              <a:spcAft>
                <a:spcPts val="780"/>
              </a:spcAft>
            </a:pPr>
            <a:r>
              <a:rPr sz="2511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 I) Con người là</a:t>
            </a:r>
            <a:r>
              <a:rPr sz="1104"/>
              <a:t>
</a:t>
            </a:r>
            <a:r>
              <a:rPr sz="2511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thực thể xã hội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5432" y="2438400"/>
            <a:ext cx="761980" cy="57150"/>
          </a:xfrm>
          <a:prstGeom prst="roundRect">
            <a:avLst>
              <a:gd name="adj" fmla="val 333300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705432" y="2952750"/>
            <a:ext cx="457188" cy="457200"/>
          </a:xfrm>
          <a:prstGeom prst="roundRect">
            <a:avLst>
              <a:gd name="adj" fmla="val 41662500"/>
            </a:avLst>
          </a:prstGeom>
          <a:solidFill>
            <a:srgbClr val="1284BA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6800679" y="3085685"/>
            <a:ext cx="266693" cy="191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017" y="2952750"/>
            <a:ext cx="4105172" cy="3333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275"/>
              </a:lnSpc>
              <a:spcBef>
                <a:spcPts val="0"/>
              </a:spcBef>
              <a:spcAft>
                <a:spcPts val="260"/>
              </a:spcAft>
            </a:pPr>
            <a:r>
              <a:rPr sz="1674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Hình thành trong quan hệ xã hội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017" y="3324225"/>
            <a:ext cx="4105172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Chỉ trong xã hội mới là người đúng nghĩa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05432" y="3914775"/>
            <a:ext cx="457188" cy="457200"/>
          </a:xfrm>
          <a:prstGeom prst="roundRect">
            <a:avLst>
              <a:gd name="adj" fmla="val 41662500"/>
            </a:avLst>
          </a:prstGeom>
          <a:solidFill>
            <a:srgbClr val="1284BA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>
            <a:off x="6800679" y="4039014"/>
            <a:ext cx="266693" cy="208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017" y="3914775"/>
            <a:ext cx="2838379" cy="3333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275"/>
              </a:lnSpc>
              <a:spcBef>
                <a:spcPts val="0"/>
              </a:spcBef>
              <a:spcAft>
                <a:spcPts val="260"/>
              </a:spcAft>
            </a:pPr>
            <a:r>
              <a:rPr sz="1674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Lao động có mục đích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5017" y="4286250"/>
            <a:ext cx="2838379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Hoạt động có ý thức, sáng tạo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05432" y="4876800"/>
            <a:ext cx="457188" cy="457200"/>
          </a:xfrm>
          <a:prstGeom prst="roundRect">
            <a:avLst>
              <a:gd name="adj" fmla="val 41662500"/>
            </a:avLst>
          </a:prstGeom>
          <a:solidFill>
            <a:srgbClr val="1284BA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6800679" y="4986544"/>
            <a:ext cx="266693" cy="2377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017" y="4876800"/>
            <a:ext cx="2552636" cy="3333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275"/>
              </a:lnSpc>
              <a:spcBef>
                <a:spcPts val="0"/>
              </a:spcBef>
              <a:spcAft>
                <a:spcPts val="260"/>
              </a:spcAft>
            </a:pPr>
            <a:r>
              <a:rPr sz="1674" b="1">
                <a:solidFill>
                  <a:srgbClr val="1F2937"/>
                </a:solidFill>
                <a:latin typeface="MiSans"/>
                <a:rFonts ascii="MiSans" hAnsi="MiSans" eastAsia="MiSans" cs="MiSans"/>
              </a:rPr>
              <a:t>Tạo văn minh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017" y="5248275"/>
            <a:ext cx="2552636" cy="285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95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Sáng tạo ra văn hóa và xã hội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584" y="114300"/>
            <a:ext cx="5476738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I) Con người là thực thể xã hội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1485" y="1143000"/>
            <a:ext cx="2666933" cy="1076325"/>
          </a:xfrm>
          <a:prstGeom prst="roundRect">
            <a:avLst>
              <a:gd name="adj" fmla="val 2831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 Same Side Corner Rectangle 3"/>
          <p:cNvSpPr/>
          <p:nvPr/>
        </p:nvSpPr>
        <p:spPr>
          <a:xfrm rot="16200000">
            <a:off x="99363" y="1615122"/>
            <a:ext cx="107632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 amt="100000"/>
          </a:blip>
          <a:stretch>
            <a:fillRect/>
          </a:stretch>
        </p:blipFill>
        <p:spPr>
          <a:xfrm>
            <a:off x="838179" y="1538944"/>
            <a:ext cx="342891" cy="2749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466" y="1371600"/>
            <a:ext cx="1676358" cy="619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Lao động sáng tạo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1485" y="4210049"/>
            <a:ext cx="2666933" cy="1076325"/>
          </a:xfrm>
          <a:prstGeom prst="roundRect">
            <a:avLst>
              <a:gd name="adj" fmla="val 2831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 Same Side Corner Rectangle 7"/>
          <p:cNvSpPr/>
          <p:nvPr/>
        </p:nvSpPr>
        <p:spPr>
          <a:xfrm rot="16200000">
            <a:off x="99363" y="4682171"/>
            <a:ext cx="1076325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838179" y="4598604"/>
            <a:ext cx="342891" cy="289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3466" y="4438649"/>
            <a:ext cx="1676358" cy="619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Quan hệ sản xuất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57428" y="742950"/>
            <a:ext cx="6476838" cy="4572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8953276" y="2628900"/>
            <a:ext cx="2666933" cy="800100"/>
          </a:xfrm>
          <a:prstGeom prst="roundRect">
            <a:avLst>
              <a:gd name="adj" fmla="val 38095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 Same Side Corner Rectangle 12"/>
          <p:cNvSpPr/>
          <p:nvPr/>
        </p:nvSpPr>
        <p:spPr>
          <a:xfrm rot="16200000">
            <a:off x="8619266" y="2962910"/>
            <a:ext cx="800100" cy="13208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9219969" y="2876714"/>
            <a:ext cx="342891" cy="3044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5257" y="2867025"/>
            <a:ext cx="1609684" cy="31432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554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Tạo văn minh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584" y="114300"/>
            <a:ext cx="3743231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I) Lao động sản xuất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584" y="1590675"/>
            <a:ext cx="10972525" cy="6667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4550"/>
              </a:lnSpc>
              <a:spcBef>
                <a:spcPts val="0"/>
              </a:spcBef>
              <a:spcAft>
                <a:spcPts val="1560"/>
              </a:spcAft>
            </a:pPr>
            <a:r>
              <a:rPr sz="3348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Lao động sản xuất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84" y="2486025"/>
            <a:ext cx="10972525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0"/>
              </a:spcAft>
            </a:pPr>
            <a:r>
              <a:rPr sz="1554" b="0">
                <a:solidFill>
                  <a:srgbClr val="4B5563"/>
                </a:solidFill>
                <a:latin typeface="MiSans"/>
                <a:rFonts ascii="MiSans" hAnsi="MiSans" eastAsia="MiSans" cs="MiSans"/>
              </a:rPr>
              <a:t>Hoạt động đặc trưng làm khác biệt con người với loài vật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584" y="3200400"/>
            <a:ext cx="914377" cy="57150"/>
          </a:xfrm>
          <a:prstGeom prst="roundRect">
            <a:avLst>
              <a:gd name="adj" fmla="val 333300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2285942" y="3581400"/>
            <a:ext cx="7619809" cy="2667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5000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09584" y="4133849"/>
            <a:ext cx="76198" cy="457200"/>
          </a:xfrm>
          <a:prstGeom prst="roundRect">
            <a:avLst>
              <a:gd name="adj" fmla="val 249975000"/>
            </a:avLst>
          </a:prstGeom>
          <a:solidFill>
            <a:srgbClr val="FF86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800079" y="4229100"/>
            <a:ext cx="2143071" cy="266699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I) LAO ĐỘNG SẢN XUẤT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84" y="4819650"/>
            <a:ext cx="10972525" cy="619124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4225"/>
              </a:lnSpc>
              <a:spcBef>
                <a:spcPts val="0"/>
              </a:spcBef>
              <a:spcAft>
                <a:spcPts val="1040"/>
              </a:spcAft>
            </a:pPr>
            <a:r>
              <a:rPr sz="3109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Công cụ phát triển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84" y="5591175"/>
            <a:ext cx="6400639" cy="371475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535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Từ công cụ cổ đại đến công nghệ hiện đại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584" y="6191250"/>
            <a:ext cx="1066773" cy="57150"/>
          </a:xfrm>
          <a:prstGeom prst="roundRect">
            <a:avLst>
              <a:gd name="adj" fmla="val 333300000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809625"/>
          </a:xfrm>
          <a:prstGeom prst="rect">
            <a:avLst/>
          </a:prstGeom>
          <a:solidFill>
            <a:srgbClr val="FEFEFE">
              <a:alpha val="95000"/>
            </a:srgbClr>
          </a:solidFill>
          <a:ln w="16510">
            <a:solidFill>
              <a:srgbClr val="1284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9584" y="114300"/>
            <a:ext cx="5114797" cy="57150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1284BA"/>
                </a:solidFill>
                <a:latin typeface="MiSans"/>
                <a:rFonts ascii="MiSans" hAnsi="MiSans" eastAsia="MiSans" cs="MiSans"/>
              </a:rPr>
              <a:t>I) Ví dụ: Khả năng ngôn ngữ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09625"/>
            <a:ext cx="7315017" cy="5143500"/>
          </a:xfrm>
          <a:prstGeom prst="rect">
            <a:avLst/>
          </a:prstGeom>
          <a:solid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809625"/>
            <a:ext cx="7315017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0" y="5095874"/>
            <a:ext cx="7315017" cy="857250"/>
          </a:xfrm>
          <a:prstGeom prst="rect">
            <a:avLst/>
          </a:prstGeom>
          <a:gradFill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>
            <a:alphaModFix amt="100000"/>
          </a:blip>
          <a:stretch>
            <a:fillRect/>
          </a:stretch>
        </p:blipFill>
        <p:spPr>
          <a:xfrm>
            <a:off x="228594" y="5401407"/>
            <a:ext cx="304792" cy="246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683" y="5324474"/>
            <a:ext cx="2085922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Góc độ sinh học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262" y="2057400"/>
            <a:ext cx="6705432" cy="4800600"/>
          </a:xfrm>
          <a:prstGeom prst="rect">
            <a:avLst/>
          </a:prstGeom>
          <a:solid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5486262" y="2057400"/>
            <a:ext cx="6705432" cy="4800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5486262" y="6000750"/>
            <a:ext cx="6705432" cy="857250"/>
          </a:xfrm>
          <a:prstGeom prst="rect">
            <a:avLst/>
          </a:prstGeom>
          <a:gradFill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scaled="0" ang="162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5">
            <a:alphaModFix amt="100000"/>
          </a:blip>
          <a:stretch>
            <a:fillRect/>
          </a:stretch>
        </p:blipFill>
        <p:spPr>
          <a:xfrm>
            <a:off x="5714857" y="6300421"/>
            <a:ext cx="304792" cy="2579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33946" y="6229350"/>
            <a:ext cx="1762080" cy="400050"/>
          </a:xfrm>
          <a:prstGeom prst="rect">
            <a:avLst/>
          </a:prstGeom>
          <a:noFill/>
        </p:spPr>
        <p:txBody>
          <a:bodyPr wrap="none" anchor="ctr" lIns="73152" rIns="73152" tIns="54864" bIns="54864">
            <a:spAutoFit/>
          </a:bodyPr>
          <a:lstStyle/>
          <a:p>
            <a:pPr algn="l">
              <a:lnSpc>
                <a:spcPts val="2730"/>
              </a:lnSpc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FFFFFF"/>
                </a:solidFill>
                <a:latin typeface="MiSans"/>
                <a:rFonts ascii="MiSans" hAnsi="MiSans" eastAsia="MiSans" cs="MiSans"/>
              </a:rPr>
              <a:t>Góc độ xã hội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